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3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7" r:id="rId18"/>
    <p:sldId id="288" r:id="rId19"/>
    <p:sldId id="273" r:id="rId20"/>
    <p:sldId id="289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90" r:id="rId32"/>
    <p:sldId id="291" r:id="rId33"/>
    <p:sldId id="285" r:id="rId34"/>
    <p:sldId id="286" r:id="rId35"/>
  </p:sldIdLst>
  <p:sldSz cx="9144000" cy="5143500" type="screen16x9"/>
  <p:notesSz cx="6858000" cy="9144000"/>
  <p:embeddedFontLst>
    <p:embeddedFont>
      <p:font typeface="Roboto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2" roundtripDataSignature="AMtx7mhJPzL49353Cu4+/XRDt0r5FBOa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doghq.com/docker-adop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54947817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654947817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54947817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654947817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https://www.datadoghq.com/docker-adoption/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https://www.datanyze.com/market-share/containerization/docker-market-share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54947817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54947817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54947817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654947817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https://stackoverflow.com/questions/16047306/how-is-docker-different-from-a-virtual-machine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54947817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654947817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54947817c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654947817c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3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654947817c_0_4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g654947817c_0_4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g654947817c_0_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654947817c_0_4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g654947817c_0_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54947817c_0_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654947817c_0_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g654947817c_0_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54947817c_0_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654947817c_0_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g654947817c_0_5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g654947817c_0_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54947817c_0_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654947817c_0_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654947817c_0_6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g654947817c_0_6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g654947817c_0_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54947817c_0_6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g654947817c_0_6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54947817c_0_7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654947817c_0_7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g654947817c_0_7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g654947817c_0_7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g654947817c_0_7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54947817c_0_7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g654947817c_0_7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54947817c_0_7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g654947817c_0_7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g654947817c_0_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54947817c_0_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5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3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3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54947817c_0_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g654947817c_0_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g654947817c_0_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ouvain-igraph.readthedocs.io/en/latest/index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pequation.org/code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anzheng10/CliXO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dexbio/cdgprofilergenestoter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ource.com/resources/what-docke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cker.com/resources/what-containe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estfulap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Community Detection Service on Cytoscape</a:t>
            </a:r>
            <a:endParaRPr/>
          </a:p>
        </p:txBody>
      </p:sp>
      <p:sp>
        <p:nvSpPr>
          <p:cNvPr id="100" name="Google Shape;100;p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29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09/10/19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/>
              <a:t>Community Detection Services</a:t>
            </a:r>
            <a:endParaRPr sz="3000"/>
          </a:p>
        </p:txBody>
      </p:sp>
      <p:sp>
        <p:nvSpPr>
          <p:cNvPr id="195" name="Google Shape;195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Louvain</a:t>
            </a:r>
            <a:endParaRPr sz="24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https://louvain-igraph.readthedocs.io/en/latest/index.html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Weight optional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Can detect overlap communities (currently not compatible with detecting deep hierarchy)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Default resolution parameter: 0.1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Original output: community assignment</a:t>
            </a:r>
            <a:endParaRPr sz="1800"/>
          </a:p>
        </p:txBody>
      </p:sp>
      <p:pic>
        <p:nvPicPr>
          <p:cNvPr id="196" name="Google Shape;19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23188" y="3866625"/>
            <a:ext cx="1609725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"/>
          <p:cNvSpPr txBox="1">
            <a:spLocks noGrp="1"/>
          </p:cNvSpPr>
          <p:nvPr>
            <p:ph type="title"/>
          </p:nvPr>
        </p:nvSpPr>
        <p:spPr>
          <a:xfrm>
            <a:off x="311700" y="3471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/>
              <a:t>Community Detection Services</a:t>
            </a:r>
            <a:endParaRPr sz="3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202" name="Google Shape;202;p5"/>
          <p:cNvSpPr txBox="1">
            <a:spLocks noGrp="1"/>
          </p:cNvSpPr>
          <p:nvPr>
            <p:ph type="body" idx="1"/>
          </p:nvPr>
        </p:nvSpPr>
        <p:spPr>
          <a:xfrm>
            <a:off x="311700" y="10037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Infomap</a:t>
            </a:r>
            <a:endParaRPr sz="24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https://www.mapequation.org/code.html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Hierarchy shallower than louvain, but can have overlapping communities with substantial runtime increase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Universal method applicable to any graph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Default markov-time: 0.75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Original output: tree file</a:t>
            </a:r>
            <a:endParaRPr sz="1800"/>
          </a:p>
        </p:txBody>
      </p:sp>
      <p:pic>
        <p:nvPicPr>
          <p:cNvPr id="203" name="Google Shape;20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03125" y="3046975"/>
            <a:ext cx="4852875" cy="203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85724" y="3630025"/>
            <a:ext cx="1617400" cy="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"/>
          <p:cNvSpPr txBox="1">
            <a:spLocks noGrp="1"/>
          </p:cNvSpPr>
          <p:nvPr>
            <p:ph type="title"/>
          </p:nvPr>
        </p:nvSpPr>
        <p:spPr>
          <a:xfrm>
            <a:off x="311700" y="3469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/>
              <a:t>Community Detection Services</a:t>
            </a:r>
            <a:endParaRPr sz="3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210" name="Google Shape;210;p6"/>
          <p:cNvSpPr txBox="1">
            <a:spLocks noGrp="1"/>
          </p:cNvSpPr>
          <p:nvPr>
            <p:ph type="body" idx="1"/>
          </p:nvPr>
        </p:nvSpPr>
        <p:spPr>
          <a:xfrm>
            <a:off x="101275" y="9196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CliXO</a:t>
            </a:r>
            <a:endParaRPr sz="24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https://github.com/fanzheng10/CliXO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Popular CD method focusing on clique detection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Work on small and weighted graph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Default alpha: 0.1, beta: 0.5</a:t>
            </a:r>
            <a:endParaRPr sz="1800"/>
          </a:p>
        </p:txBody>
      </p:sp>
      <p:pic>
        <p:nvPicPr>
          <p:cNvPr id="211" name="Google Shape;21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77005" y="2151300"/>
            <a:ext cx="4366994" cy="2992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Community Mapping</a:t>
            </a:r>
            <a:endParaRPr/>
          </a:p>
        </p:txBody>
      </p:sp>
      <p:sp>
        <p:nvSpPr>
          <p:cNvPr id="217" name="Google Shape;217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gProfiler </a:t>
            </a:r>
            <a:r>
              <a:rPr lang="en" sz="1100" u="sng">
                <a:solidFill>
                  <a:schemeClr val="hlink"/>
                </a:solidFill>
                <a:hlinkClick r:id="rId3"/>
              </a:rPr>
              <a:t>https://github.com/ndexbio/cdgprofilergenestoterm</a:t>
            </a:r>
            <a:endParaRPr sz="24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Use Gene Ontology(GO)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Return GO term with a list of mapped genes</a:t>
            </a:r>
            <a:endParaRPr sz="18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Each takes 2-3 s; decide to map on sub-hierarchy </a:t>
            </a:r>
            <a:endParaRPr sz="2400"/>
          </a:p>
        </p:txBody>
      </p:sp>
      <p:pic>
        <p:nvPicPr>
          <p:cNvPr id="218" name="Google Shape;21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862" y="2969225"/>
            <a:ext cx="8918275" cy="209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Community Detection App for Cytoscape</a:t>
            </a:r>
            <a:endParaRPr/>
          </a:p>
        </p:txBody>
      </p:sp>
      <p:sp>
        <p:nvSpPr>
          <p:cNvPr id="224" name="Google Shape;224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en">
                <a:solidFill>
                  <a:srgbClr val="EFEFEF"/>
                </a:solidFill>
              </a:rPr>
              <a:t>Java-based plugin for Cytoscape</a:t>
            </a:r>
            <a:endParaRPr>
              <a:solidFill>
                <a:srgbClr val="EFEFEF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en">
                <a:solidFill>
                  <a:srgbClr val="EFEFEF"/>
                </a:solidFill>
              </a:rPr>
              <a:t>Encapsulates REST API calls to CD algorithms and term alignment tools</a:t>
            </a:r>
            <a:endParaRPr>
              <a:solidFill>
                <a:srgbClr val="EFEFEF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en">
                <a:solidFill>
                  <a:srgbClr val="EFEFEF"/>
                </a:solidFill>
              </a:rPr>
              <a:t>Provides fast communication with CD service by reducing network overhead</a:t>
            </a:r>
            <a:endParaRPr>
              <a:solidFill>
                <a:srgbClr val="EFEFEF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en">
                <a:solidFill>
                  <a:srgbClr val="EFEFEF"/>
                </a:solidFill>
              </a:rPr>
              <a:t>Robust hierarchy network data model</a:t>
            </a:r>
            <a:endParaRPr>
              <a:solidFill>
                <a:srgbClr val="EFEFEF"/>
              </a:solidFill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</a:pPr>
            <a:r>
              <a:rPr lang="en">
                <a:solidFill>
                  <a:srgbClr val="EFEFEF"/>
                </a:solidFill>
              </a:rPr>
              <a:t>Can be easily linked with an interaction network</a:t>
            </a:r>
            <a:endParaRPr>
              <a:solidFill>
                <a:srgbClr val="EFEFEF"/>
              </a:solidFill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</a:pPr>
            <a:r>
              <a:rPr lang="en">
                <a:solidFill>
                  <a:srgbClr val="EFEFEF"/>
                </a:solidFill>
              </a:rPr>
              <a:t>Provides node table columns for effective styling</a:t>
            </a:r>
            <a:endParaRPr>
              <a:solidFill>
                <a:srgbClr val="EFEFEF"/>
              </a:solidFill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</a:pPr>
            <a:r>
              <a:rPr lang="en">
                <a:solidFill>
                  <a:srgbClr val="EFEFEF"/>
                </a:solidFill>
              </a:rPr>
              <a:t>Gene list for each community can be directly searched in the original network </a:t>
            </a:r>
            <a:endParaRPr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/>
              <a:t>Community Detection App for Cytoscape</a:t>
            </a:r>
            <a:endParaRPr sz="3000"/>
          </a:p>
        </p:txBody>
      </p:sp>
      <p:pic>
        <p:nvPicPr>
          <p:cNvPr id="230" name="Google Shape;23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747" y="1781075"/>
            <a:ext cx="553401" cy="63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9"/>
          <p:cNvSpPr/>
          <p:nvPr/>
        </p:nvSpPr>
        <p:spPr>
          <a:xfrm>
            <a:off x="3453250" y="1352175"/>
            <a:ext cx="2008500" cy="1352100"/>
          </a:xfrm>
          <a:prstGeom prst="rect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CD Services</a:t>
            </a: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9"/>
          <p:cNvSpPr/>
          <p:nvPr/>
        </p:nvSpPr>
        <p:spPr>
          <a:xfrm>
            <a:off x="7191400" y="1409500"/>
            <a:ext cx="1562100" cy="636900"/>
          </a:xfrm>
          <a:prstGeom prst="rect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Term Mapping Services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699" y="3772875"/>
            <a:ext cx="2187775" cy="572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4" name="Google Shape;234;p9"/>
          <p:cNvCxnSpPr/>
          <p:nvPr/>
        </p:nvCxnSpPr>
        <p:spPr>
          <a:xfrm rot="10800000" flipH="1">
            <a:off x="1703050" y="1533650"/>
            <a:ext cx="1697100" cy="18600"/>
          </a:xfrm>
          <a:prstGeom prst="straightConnector1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35" name="Google Shape;235;p9"/>
          <p:cNvCxnSpPr/>
          <p:nvPr/>
        </p:nvCxnSpPr>
        <p:spPr>
          <a:xfrm flipH="1">
            <a:off x="1670350" y="1628600"/>
            <a:ext cx="1678200" cy="24000"/>
          </a:xfrm>
          <a:prstGeom prst="straightConnector1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36" name="Google Shape;236;p9"/>
          <p:cNvCxnSpPr/>
          <p:nvPr/>
        </p:nvCxnSpPr>
        <p:spPr>
          <a:xfrm rot="10800000" flipH="1">
            <a:off x="1734325" y="2406000"/>
            <a:ext cx="1671900" cy="21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37" name="Google Shape;237;p9"/>
          <p:cNvCxnSpPr>
            <a:stCxn id="231" idx="3"/>
            <a:endCxn id="238" idx="1"/>
          </p:cNvCxnSpPr>
          <p:nvPr/>
        </p:nvCxnSpPr>
        <p:spPr>
          <a:xfrm>
            <a:off x="5461750" y="2028225"/>
            <a:ext cx="1547100" cy="606000"/>
          </a:xfrm>
          <a:prstGeom prst="straightConnector1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39" name="Google Shape;239;p9"/>
          <p:cNvCxnSpPr/>
          <p:nvPr/>
        </p:nvCxnSpPr>
        <p:spPr>
          <a:xfrm rot="10800000">
            <a:off x="1711150" y="2511900"/>
            <a:ext cx="17217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40" name="Google Shape;240;p9"/>
          <p:cNvCxnSpPr>
            <a:stCxn id="241" idx="0"/>
            <a:endCxn id="231" idx="3"/>
          </p:cNvCxnSpPr>
          <p:nvPr/>
        </p:nvCxnSpPr>
        <p:spPr>
          <a:xfrm rot="10800000" flipH="1">
            <a:off x="4697375" y="2028275"/>
            <a:ext cx="764400" cy="1362000"/>
          </a:xfrm>
          <a:prstGeom prst="straightConnector1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42" name="Google Shape;242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21125" y="3316925"/>
            <a:ext cx="1668600" cy="95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3" name="Google Shape;243;p9"/>
          <p:cNvCxnSpPr/>
          <p:nvPr/>
        </p:nvCxnSpPr>
        <p:spPr>
          <a:xfrm rot="10800000" flipH="1">
            <a:off x="5475075" y="1651625"/>
            <a:ext cx="1700100" cy="10800"/>
          </a:xfrm>
          <a:prstGeom prst="straightConnector1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44" name="Google Shape;244;p9"/>
          <p:cNvCxnSpPr/>
          <p:nvPr/>
        </p:nvCxnSpPr>
        <p:spPr>
          <a:xfrm rot="10800000">
            <a:off x="5460225" y="1759825"/>
            <a:ext cx="1729800" cy="0"/>
          </a:xfrm>
          <a:prstGeom prst="straightConnector1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45" name="Google Shape;245;p9"/>
          <p:cNvCxnSpPr/>
          <p:nvPr/>
        </p:nvCxnSpPr>
        <p:spPr>
          <a:xfrm flipH="1">
            <a:off x="928900" y="2840438"/>
            <a:ext cx="10500" cy="913800"/>
          </a:xfrm>
          <a:prstGeom prst="straightConnector1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46" name="Google Shape;246;p9"/>
          <p:cNvCxnSpPr/>
          <p:nvPr/>
        </p:nvCxnSpPr>
        <p:spPr>
          <a:xfrm rot="10800000">
            <a:off x="931000" y="2850938"/>
            <a:ext cx="6300" cy="892800"/>
          </a:xfrm>
          <a:prstGeom prst="straightConnector1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41" name="Google Shape;241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63075" y="3390275"/>
            <a:ext cx="1668600" cy="9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08700" y="2156675"/>
            <a:ext cx="1668600" cy="95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7" name="Google Shape;247;p9"/>
          <p:cNvCxnSpPr>
            <a:stCxn id="242" idx="0"/>
            <a:endCxn id="231" idx="3"/>
          </p:cNvCxnSpPr>
          <p:nvPr/>
        </p:nvCxnSpPr>
        <p:spPr>
          <a:xfrm rot="10800000">
            <a:off x="5461825" y="2028125"/>
            <a:ext cx="1293600" cy="1288800"/>
          </a:xfrm>
          <a:prstGeom prst="straightConnector1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48" name="Google Shape;248;p9"/>
          <p:cNvCxnSpPr/>
          <p:nvPr/>
        </p:nvCxnSpPr>
        <p:spPr>
          <a:xfrm rot="10800000">
            <a:off x="5461750" y="2015462"/>
            <a:ext cx="1547100" cy="606000"/>
          </a:xfrm>
          <a:prstGeom prst="straightConnector1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49" name="Google Shape;249;p9"/>
          <p:cNvCxnSpPr/>
          <p:nvPr/>
        </p:nvCxnSpPr>
        <p:spPr>
          <a:xfrm>
            <a:off x="5482150" y="2028125"/>
            <a:ext cx="1293600" cy="1288800"/>
          </a:xfrm>
          <a:prstGeom prst="straightConnector1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0" name="Google Shape;250;p9"/>
          <p:cNvCxnSpPr/>
          <p:nvPr/>
        </p:nvCxnSpPr>
        <p:spPr>
          <a:xfrm flipH="1">
            <a:off x="4679475" y="2067800"/>
            <a:ext cx="764400" cy="1362000"/>
          </a:xfrm>
          <a:prstGeom prst="straightConnector1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51" name="Google Shape;251;p9"/>
          <p:cNvSpPr/>
          <p:nvPr/>
        </p:nvSpPr>
        <p:spPr>
          <a:xfrm>
            <a:off x="7644900" y="3128650"/>
            <a:ext cx="1059000" cy="435600"/>
          </a:xfrm>
          <a:prstGeom prst="rect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CliXo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9"/>
          <p:cNvSpPr/>
          <p:nvPr/>
        </p:nvSpPr>
        <p:spPr>
          <a:xfrm>
            <a:off x="6050925" y="4419025"/>
            <a:ext cx="1241400" cy="435600"/>
          </a:xfrm>
          <a:prstGeom prst="rect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Infomap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9"/>
          <p:cNvSpPr/>
          <p:nvPr/>
        </p:nvSpPr>
        <p:spPr>
          <a:xfrm>
            <a:off x="3968525" y="4418925"/>
            <a:ext cx="1241400" cy="435600"/>
          </a:xfrm>
          <a:prstGeom prst="rect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Louvain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9"/>
          <p:cNvSpPr txBox="1"/>
          <p:nvPr/>
        </p:nvSpPr>
        <p:spPr>
          <a:xfrm>
            <a:off x="1690750" y="2013711"/>
            <a:ext cx="1762500" cy="3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Gene List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9"/>
          <p:cNvSpPr txBox="1"/>
          <p:nvPr/>
        </p:nvSpPr>
        <p:spPr>
          <a:xfrm>
            <a:off x="4697375" y="2902613"/>
            <a:ext cx="1762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Adjacency list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9"/>
          <p:cNvSpPr txBox="1"/>
          <p:nvPr/>
        </p:nvSpPr>
        <p:spPr>
          <a:xfrm>
            <a:off x="1670350" y="1142563"/>
            <a:ext cx="1762500" cy="3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Network Edge List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9"/>
          <p:cNvSpPr txBox="1"/>
          <p:nvPr/>
        </p:nvSpPr>
        <p:spPr>
          <a:xfrm>
            <a:off x="1690750" y="2459800"/>
            <a:ext cx="1762500" cy="3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 Result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9"/>
          <p:cNvSpPr txBox="1"/>
          <p:nvPr/>
        </p:nvSpPr>
        <p:spPr>
          <a:xfrm>
            <a:off x="1690750" y="1547025"/>
            <a:ext cx="17625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Hierarchy Edge List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9"/>
          <p:cNvSpPr txBox="1"/>
          <p:nvPr/>
        </p:nvSpPr>
        <p:spPr>
          <a:xfrm>
            <a:off x="992550" y="2994325"/>
            <a:ext cx="1923900" cy="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Interaction/Hierarchy Network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9"/>
          <p:cNvSpPr txBox="1"/>
          <p:nvPr/>
        </p:nvSpPr>
        <p:spPr>
          <a:xfrm>
            <a:off x="5443875" y="1250699"/>
            <a:ext cx="1762500" cy="3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Gene List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9"/>
          <p:cNvSpPr txBox="1"/>
          <p:nvPr/>
        </p:nvSpPr>
        <p:spPr>
          <a:xfrm>
            <a:off x="5443875" y="1751301"/>
            <a:ext cx="176250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 Result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9"/>
          <p:cNvSpPr/>
          <p:nvPr/>
        </p:nvSpPr>
        <p:spPr>
          <a:xfrm>
            <a:off x="3392150" y="1217850"/>
            <a:ext cx="5568600" cy="3815100"/>
          </a:xfrm>
          <a:prstGeom prst="rect">
            <a:avLst/>
          </a:prstGeom>
          <a:solidFill>
            <a:srgbClr val="C7C6C6">
              <a:alpha val="47450"/>
            </a:srgbClr>
          </a:solidFill>
          <a:ln w="381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9"/>
          <p:cNvSpPr txBox="1"/>
          <p:nvPr/>
        </p:nvSpPr>
        <p:spPr>
          <a:xfrm>
            <a:off x="251250" y="1253350"/>
            <a:ext cx="1375500" cy="1505400"/>
          </a:xfrm>
          <a:prstGeom prst="rect">
            <a:avLst/>
          </a:prstGeom>
          <a:noFill/>
          <a:ln w="381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CD App</a:t>
            </a: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1CC33C9C-100A-4E2E-8B68-6FAEAC7D4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42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D81313F-72A2-49F8-A295-C81811A70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10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A3D4EC6-6306-4B03-BC95-29E31E47C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69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/>
              <a:t>Motivation</a:t>
            </a:r>
            <a:endParaRPr sz="3000"/>
          </a:p>
        </p:txBody>
      </p:sp>
      <p:sp>
        <p:nvSpPr>
          <p:cNvPr id="106" name="Google Shape;106;p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Current community detection algorithms/ services:</a:t>
            </a:r>
            <a:endParaRPr sz="24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Long/ user-unfriendly documentation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Not readily portable for a pipeline of usage: graph -&gt; CD -&gt; visualization -&gt; labeling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Our goal:</a:t>
            </a:r>
            <a:endParaRPr sz="24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Build community detection services for popular algorithms that can be easily called by Cytoscape &amp; other apps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Develop user-friendly CD menus &amp; tools on Cytoscape which have interfaces to CD services, NDEx, gProfiler...</a:t>
            </a:r>
            <a:endParaRPr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F9BD4FA-82EC-4800-B83F-7AD3580C7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8E6CA6-E617-43A0-918A-D211D9BC8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CC1C040-B848-48CC-B4E1-912B41F5A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A249ABA-5355-4185-B8CC-1543F53CAF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54947817c_0_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/>
              <a:t>The solution        +</a:t>
            </a:r>
            <a:endParaRPr sz="3000"/>
          </a:p>
        </p:txBody>
      </p:sp>
      <p:sp>
        <p:nvSpPr>
          <p:cNvPr id="112" name="Google Shape;112;g654947817c_0_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Write a </a:t>
            </a:r>
            <a:r>
              <a:rPr lang="en" sz="2400" b="1">
                <a:solidFill>
                  <a:schemeClr val="dk1"/>
                </a:solidFill>
              </a:rPr>
              <a:t>Cytoscape</a:t>
            </a:r>
            <a:r>
              <a:rPr lang="en" sz="2400">
                <a:solidFill>
                  <a:schemeClr val="dk1"/>
                </a:solidFill>
              </a:rPr>
              <a:t> app that calls community detection algorithms encapsulated in </a:t>
            </a:r>
            <a:r>
              <a:rPr lang="en" sz="2400" b="1">
                <a:solidFill>
                  <a:schemeClr val="dk1"/>
                </a:solidFill>
              </a:rPr>
              <a:t>Docker</a:t>
            </a:r>
            <a:r>
              <a:rPr lang="en" sz="2400">
                <a:solidFill>
                  <a:schemeClr val="dk1"/>
                </a:solidFill>
              </a:rPr>
              <a:t> images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13" name="Google Shape;113;g654947817c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7675" y="605788"/>
            <a:ext cx="329825" cy="32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654947817c_0_1"/>
          <p:cNvPicPr preferRelativeResize="0"/>
          <p:nvPr/>
        </p:nvPicPr>
        <p:blipFill rotWithShape="1">
          <a:blip r:embed="rId4">
            <a:alphaModFix/>
          </a:blip>
          <a:srcRect r="63943"/>
          <a:stretch/>
        </p:blipFill>
        <p:spPr>
          <a:xfrm>
            <a:off x="3694074" y="653126"/>
            <a:ext cx="329826" cy="23514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654947817c_0_1"/>
          <p:cNvSpPr txBox="1"/>
          <p:nvPr/>
        </p:nvSpPr>
        <p:spPr>
          <a:xfrm>
            <a:off x="311700" y="2371675"/>
            <a:ext cx="85206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>
                <a:solidFill>
                  <a:srgbClr val="FF0000"/>
                </a:solidFill>
              </a:rPr>
              <a:t>Problem:  </a:t>
            </a:r>
            <a:r>
              <a:rPr lang="en" sz="2400">
                <a:solidFill>
                  <a:schemeClr val="dk1"/>
                </a:solidFill>
              </a:rPr>
              <a:t>Not everyone can run </a:t>
            </a:r>
            <a:r>
              <a:rPr lang="en" sz="2400" b="1">
                <a:solidFill>
                  <a:schemeClr val="dk1"/>
                </a:solidFill>
              </a:rPr>
              <a:t>Docker </a:t>
            </a:r>
            <a:r>
              <a:rPr lang="en" sz="2400">
                <a:solidFill>
                  <a:schemeClr val="dk1"/>
                </a:solidFill>
              </a:rPr>
              <a:t>(Windows 10 home)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16" name="Google Shape;116;g654947817c_0_1"/>
          <p:cNvSpPr txBox="1"/>
          <p:nvPr/>
        </p:nvSpPr>
        <p:spPr>
          <a:xfrm>
            <a:off x="311700" y="3327175"/>
            <a:ext cx="85206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>
                <a:solidFill>
                  <a:srgbClr val="4A86E8"/>
                </a:solidFill>
              </a:rPr>
              <a:t>Solution:</a:t>
            </a:r>
            <a:r>
              <a:rPr lang="en" sz="2400" b="1">
                <a:solidFill>
                  <a:srgbClr val="FF0000"/>
                </a:solidFill>
              </a:rPr>
              <a:t>  </a:t>
            </a:r>
            <a:r>
              <a:rPr lang="en" sz="2400">
                <a:solidFill>
                  <a:schemeClr val="dk1"/>
                </a:solidFill>
              </a:rPr>
              <a:t>Create a </a:t>
            </a:r>
            <a:r>
              <a:rPr lang="en" sz="2400" b="1">
                <a:solidFill>
                  <a:schemeClr val="dk1"/>
                </a:solidFill>
              </a:rPr>
              <a:t>REST</a:t>
            </a:r>
            <a:r>
              <a:rPr lang="en" sz="2400">
                <a:solidFill>
                  <a:schemeClr val="dk1"/>
                </a:solidFill>
              </a:rPr>
              <a:t> service for the app to call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3817EF6-FD3D-46CE-8F1C-EF0A0EBDA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2709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126738B8-E652-4A33-B026-7C5808445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021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Future Work</a:t>
            </a:r>
            <a:endParaRPr/>
          </a:p>
        </p:txBody>
      </p:sp>
      <p:sp>
        <p:nvSpPr>
          <p:cNvPr id="340" name="Google Shape;340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en" dirty="0">
                <a:solidFill>
                  <a:srgbClr val="D9D9D9"/>
                </a:solidFill>
              </a:rPr>
              <a:t>Add more community detection algorithms, GO term alignment tools</a:t>
            </a:r>
            <a:endParaRPr dirty="0">
              <a:solidFill>
                <a:srgbClr val="D9D9D9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en" dirty="0">
                <a:solidFill>
                  <a:srgbClr val="D9D9D9"/>
                </a:solidFill>
              </a:rPr>
              <a:t>Add layout algorithms as part of the suite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en" dirty="0">
                <a:solidFill>
                  <a:srgbClr val="D9D9D9"/>
                </a:solidFill>
              </a:rPr>
              <a:t>Help menu item to provide a brief overview of the </a:t>
            </a:r>
            <a:r>
              <a:rPr lang="en-US" dirty="0">
                <a:solidFill>
                  <a:srgbClr val="D9D9D9"/>
                </a:solidFill>
              </a:rPr>
              <a:t>algorithms</a:t>
            </a:r>
            <a:endParaRPr dirty="0">
              <a:solidFill>
                <a:srgbClr val="D9D9D9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Feedback!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92E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54947817c_0_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What is Docker?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2" name="Google Shape;122;g654947817c_0_10"/>
          <p:cNvSpPr txBox="1">
            <a:spLocks noGrp="1"/>
          </p:cNvSpPr>
          <p:nvPr>
            <p:ph type="body" idx="1"/>
          </p:nvPr>
        </p:nvSpPr>
        <p:spPr>
          <a:xfrm>
            <a:off x="311700" y="1304875"/>
            <a:ext cx="8520600" cy="24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“</a:t>
            </a:r>
            <a:r>
              <a:rPr lang="en" sz="2400">
                <a:solidFill>
                  <a:schemeClr val="lt1"/>
                </a:solidFill>
                <a:highlight>
                  <a:srgbClr val="666666"/>
                </a:highlight>
              </a:rPr>
              <a:t>A tool designed to make it easier to create, deploy, and run applications by using </a:t>
            </a:r>
            <a:r>
              <a:rPr lang="en" sz="2400" b="1">
                <a:solidFill>
                  <a:schemeClr val="lt1"/>
                </a:solidFill>
                <a:highlight>
                  <a:srgbClr val="666666"/>
                </a:highlight>
              </a:rPr>
              <a:t>Containers</a:t>
            </a:r>
            <a:r>
              <a:rPr lang="en" sz="2400">
                <a:solidFill>
                  <a:schemeClr val="lt1"/>
                </a:solidFill>
              </a:rPr>
              <a:t>” </a:t>
            </a: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--</a:t>
            </a:r>
            <a:r>
              <a:rPr lang="en">
                <a:solidFill>
                  <a:srgbClr val="24292E"/>
                </a:solidFill>
              </a:rPr>
              <a:t>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https://opensource.com/resources/what-docker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92E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54947817c_0_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What is a Container?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8" name="Google Shape;128;g654947817c_0_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“</a:t>
            </a:r>
            <a:r>
              <a:rPr lang="en" sz="2400">
                <a:solidFill>
                  <a:schemeClr val="lt1"/>
                </a:solidFill>
                <a:highlight>
                  <a:srgbClr val="666666"/>
                </a:highlight>
              </a:rPr>
              <a:t>A Docker </a:t>
            </a:r>
            <a:r>
              <a:rPr lang="en" sz="2400" b="1">
                <a:solidFill>
                  <a:schemeClr val="lt1"/>
                </a:solidFill>
                <a:highlight>
                  <a:srgbClr val="666666"/>
                </a:highlight>
              </a:rPr>
              <a:t>Container Image </a:t>
            </a:r>
            <a:r>
              <a:rPr lang="en" sz="2400">
                <a:solidFill>
                  <a:schemeClr val="lt1"/>
                </a:solidFill>
                <a:highlight>
                  <a:srgbClr val="666666"/>
                </a:highlight>
              </a:rPr>
              <a:t>is a lightweight, standalone, executable package of software that includes everything needed to run an application: code, runtime, system tools, system libraries and settings.</a:t>
            </a:r>
            <a:endParaRPr sz="2400">
              <a:solidFill>
                <a:schemeClr val="lt1"/>
              </a:solidFill>
              <a:highlight>
                <a:srgbClr val="666666"/>
              </a:highlight>
            </a:endParaRPr>
          </a:p>
          <a:p>
            <a:pPr marL="0" lvl="0" indent="0" algn="l" rtl="0">
              <a:lnSpc>
                <a:spcPct val="1375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highlight>
                  <a:srgbClr val="666666"/>
                </a:highlight>
              </a:rPr>
              <a:t>Container Images</a:t>
            </a:r>
            <a:r>
              <a:rPr lang="en" sz="2400">
                <a:solidFill>
                  <a:schemeClr val="lt1"/>
                </a:solidFill>
                <a:highlight>
                  <a:srgbClr val="666666"/>
                </a:highlight>
              </a:rPr>
              <a:t> become </a:t>
            </a:r>
            <a:r>
              <a:rPr lang="en" sz="2400" b="1">
                <a:solidFill>
                  <a:schemeClr val="lt1"/>
                </a:solidFill>
                <a:highlight>
                  <a:srgbClr val="666666"/>
                </a:highlight>
              </a:rPr>
              <a:t>Containers</a:t>
            </a:r>
            <a:r>
              <a:rPr lang="en" sz="2400">
                <a:solidFill>
                  <a:schemeClr val="lt1"/>
                </a:solidFill>
                <a:highlight>
                  <a:srgbClr val="666666"/>
                </a:highlight>
              </a:rPr>
              <a:t> at runtime</a:t>
            </a:r>
            <a:r>
              <a:rPr lang="en" sz="2400">
                <a:solidFill>
                  <a:schemeClr val="lt1"/>
                </a:solidFill>
              </a:rPr>
              <a:t>”</a:t>
            </a:r>
            <a:r>
              <a:rPr lang="en" sz="2400"/>
              <a:t> </a:t>
            </a:r>
            <a:endParaRPr sz="2400"/>
          </a:p>
          <a:p>
            <a:pPr marL="0" lvl="0" indent="0" algn="l" rtl="0">
              <a:lnSpc>
                <a:spcPct val="1375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</a:rPr>
              <a:t>--</a:t>
            </a:r>
            <a:r>
              <a:rPr lang="en" sz="2400"/>
              <a:t>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https://www.docker.com/resources/what-container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92E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54947817c_0_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What does all that mean?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4" name="Google Shape;134;g654947817c_0_20"/>
          <p:cNvSpPr txBox="1">
            <a:spLocks noGrp="1"/>
          </p:cNvSpPr>
          <p:nvPr>
            <p:ph type="body" idx="1"/>
          </p:nvPr>
        </p:nvSpPr>
        <p:spPr>
          <a:xfrm>
            <a:off x="311700" y="1457275"/>
            <a:ext cx="8520600" cy="22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Lets one package/bundle an application in any language and run “anywhere”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5" name="Google Shape;135;g654947817c_0_20"/>
          <p:cNvSpPr/>
          <p:nvPr/>
        </p:nvSpPr>
        <p:spPr>
          <a:xfrm>
            <a:off x="1925000" y="2505075"/>
            <a:ext cx="2637000" cy="1122300"/>
          </a:xfrm>
          <a:prstGeom prst="wedgeRoundRectCallout">
            <a:avLst>
              <a:gd name="adj1" fmla="val -64092"/>
              <a:gd name="adj2" fmla="val -61352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“anywhere” </a:t>
            </a:r>
            <a:r>
              <a:rPr lang="en" sz="1800" b="1"/>
              <a:t>Docker</a:t>
            </a:r>
            <a:r>
              <a:rPr lang="en" sz="1800"/>
              <a:t> can be installed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(Mac, Linux, Windows)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92E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54947817c_0_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What is a </a:t>
            </a:r>
            <a:r>
              <a:rPr lang="en" b="1">
                <a:solidFill>
                  <a:schemeClr val="lt1"/>
                </a:solidFill>
              </a:rPr>
              <a:t>REST </a:t>
            </a:r>
            <a:r>
              <a:rPr lang="en">
                <a:solidFill>
                  <a:schemeClr val="lt1"/>
                </a:solidFill>
              </a:rPr>
              <a:t>Service?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1" name="Google Shape;141;g654947817c_0_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2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</a:rPr>
              <a:t>“</a:t>
            </a:r>
            <a:r>
              <a:rPr lang="en" b="1">
                <a:solidFill>
                  <a:schemeClr val="lt1"/>
                </a:solidFill>
                <a:highlight>
                  <a:srgbClr val="666666"/>
                </a:highlight>
                <a:latin typeface="Roboto"/>
                <a:ea typeface="Roboto"/>
                <a:cs typeface="Roboto"/>
                <a:sym typeface="Roboto"/>
              </a:rPr>
              <a:t>REST</a:t>
            </a:r>
            <a:r>
              <a:rPr lang="en">
                <a:solidFill>
                  <a:schemeClr val="lt1"/>
                </a:solidFill>
                <a:highlight>
                  <a:srgbClr val="666666"/>
                </a:highlight>
                <a:latin typeface="Roboto"/>
                <a:ea typeface="Roboto"/>
                <a:cs typeface="Roboto"/>
                <a:sym typeface="Roboto"/>
              </a:rPr>
              <a:t> is an acronym for </a:t>
            </a:r>
            <a:r>
              <a:rPr lang="en" b="1">
                <a:solidFill>
                  <a:schemeClr val="lt1"/>
                </a:solidFill>
                <a:highlight>
                  <a:srgbClr val="666666"/>
                </a:highlight>
                <a:latin typeface="Roboto"/>
                <a:ea typeface="Roboto"/>
                <a:cs typeface="Roboto"/>
                <a:sym typeface="Roboto"/>
              </a:rPr>
              <a:t>RE</a:t>
            </a:r>
            <a:r>
              <a:rPr lang="en">
                <a:solidFill>
                  <a:schemeClr val="lt1"/>
                </a:solidFill>
                <a:highlight>
                  <a:srgbClr val="666666"/>
                </a:highlight>
                <a:latin typeface="Roboto"/>
                <a:ea typeface="Roboto"/>
                <a:cs typeface="Roboto"/>
                <a:sym typeface="Roboto"/>
              </a:rPr>
              <a:t>presentational </a:t>
            </a:r>
            <a:r>
              <a:rPr lang="en" b="1">
                <a:solidFill>
                  <a:schemeClr val="lt1"/>
                </a:solidFill>
                <a:highlight>
                  <a:srgbClr val="666666"/>
                </a:highlight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">
                <a:solidFill>
                  <a:schemeClr val="lt1"/>
                </a:solidFill>
                <a:highlight>
                  <a:srgbClr val="666666"/>
                </a:highlight>
                <a:latin typeface="Roboto"/>
                <a:ea typeface="Roboto"/>
                <a:cs typeface="Roboto"/>
                <a:sym typeface="Roboto"/>
              </a:rPr>
              <a:t>tate </a:t>
            </a:r>
            <a:r>
              <a:rPr lang="en" b="1">
                <a:solidFill>
                  <a:schemeClr val="lt1"/>
                </a:solidFill>
                <a:highlight>
                  <a:srgbClr val="666666"/>
                </a:highlight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lang="en">
                <a:solidFill>
                  <a:schemeClr val="lt1"/>
                </a:solidFill>
                <a:highlight>
                  <a:srgbClr val="666666"/>
                </a:highlight>
                <a:latin typeface="Roboto"/>
                <a:ea typeface="Roboto"/>
                <a:cs typeface="Roboto"/>
                <a:sym typeface="Roboto"/>
              </a:rPr>
              <a:t>ransfer. It is architectural style for distributed hypermedia systems and was first presented by Roy Fielding in 2000 in his dissertation.</a:t>
            </a:r>
            <a:r>
              <a:rPr lang="en">
                <a:solidFill>
                  <a:schemeClr val="lt1"/>
                </a:solidFill>
                <a:highlight>
                  <a:srgbClr val="24292E"/>
                </a:highlight>
                <a:latin typeface="Roboto"/>
                <a:ea typeface="Roboto"/>
                <a:cs typeface="Roboto"/>
                <a:sym typeface="Roboto"/>
              </a:rPr>
              <a:t>” </a:t>
            </a:r>
            <a:r>
              <a:rPr lang="en" sz="1200">
                <a:solidFill>
                  <a:schemeClr val="lt1"/>
                </a:solidFill>
                <a:highlight>
                  <a:srgbClr val="24292E"/>
                </a:highlight>
                <a:latin typeface="Roboto"/>
                <a:ea typeface="Roboto"/>
                <a:cs typeface="Roboto"/>
                <a:sym typeface="Roboto"/>
              </a:rPr>
              <a:t>--</a:t>
            </a:r>
            <a:r>
              <a:rPr lang="en" sz="1200">
                <a:solidFill>
                  <a:schemeClr val="dk1"/>
                </a:solidFill>
                <a:highlight>
                  <a:srgbClr val="24292E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200" u="sng">
                <a:solidFill>
                  <a:schemeClr val="hlink"/>
                </a:solidFill>
                <a:highlight>
                  <a:srgbClr val="24292E"/>
                </a:highlight>
                <a:latin typeface="Roboto"/>
                <a:ea typeface="Roboto"/>
                <a:cs typeface="Roboto"/>
                <a:sym typeface="Roboto"/>
                <a:hlinkClick r:id="rId3"/>
              </a:rPr>
              <a:t>https://restfulapi.net/</a:t>
            </a:r>
            <a:endParaRPr sz="1200">
              <a:highlight>
                <a:srgbClr val="24292E"/>
              </a:highlight>
            </a:endParaRPr>
          </a:p>
        </p:txBody>
      </p:sp>
      <p:sp>
        <p:nvSpPr>
          <p:cNvPr id="142" name="Google Shape;142;g654947817c_0_26"/>
          <p:cNvSpPr/>
          <p:nvPr/>
        </p:nvSpPr>
        <p:spPr>
          <a:xfrm>
            <a:off x="272325" y="2504900"/>
            <a:ext cx="8559900" cy="1349100"/>
          </a:xfrm>
          <a:prstGeom prst="rect">
            <a:avLst/>
          </a:prstGeom>
          <a:solidFill>
            <a:srgbClr val="242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654947817c_0_26"/>
          <p:cNvSpPr txBox="1">
            <a:spLocks noGrp="1"/>
          </p:cNvSpPr>
          <p:nvPr>
            <p:ph type="body" idx="1"/>
          </p:nvPr>
        </p:nvSpPr>
        <p:spPr>
          <a:xfrm>
            <a:off x="387900" y="2981275"/>
            <a:ext cx="8520600" cy="12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</a:rPr>
              <a:t>Basically it is a website and pattern of use that is designed for </a:t>
            </a:r>
            <a:r>
              <a:rPr lang="en" b="1">
                <a:solidFill>
                  <a:schemeClr val="lt1"/>
                </a:solidFill>
              </a:rPr>
              <a:t>computers/software</a:t>
            </a:r>
            <a:r>
              <a:rPr lang="en">
                <a:solidFill>
                  <a:schemeClr val="lt1"/>
                </a:solidFill>
              </a:rPr>
              <a:t> to access.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44" name="Google Shape;144;g654947817c_0_26"/>
          <p:cNvSpPr/>
          <p:nvPr/>
        </p:nvSpPr>
        <p:spPr>
          <a:xfrm>
            <a:off x="308150" y="923950"/>
            <a:ext cx="8421300" cy="1583700"/>
          </a:xfrm>
          <a:prstGeom prst="rect">
            <a:avLst/>
          </a:prstGeom>
          <a:solidFill>
            <a:srgbClr val="242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92E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54947817c_0_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Why a </a:t>
            </a:r>
            <a:r>
              <a:rPr lang="en" b="1">
                <a:solidFill>
                  <a:schemeClr val="lt1"/>
                </a:solidFill>
              </a:rPr>
              <a:t>REST</a:t>
            </a:r>
            <a:r>
              <a:rPr lang="en">
                <a:solidFill>
                  <a:schemeClr val="lt1"/>
                </a:solidFill>
              </a:rPr>
              <a:t> Service?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0" name="Google Shape;150;g654947817c_0_34"/>
          <p:cNvSpPr txBox="1">
            <a:spLocks noGrp="1"/>
          </p:cNvSpPr>
          <p:nvPr>
            <p:ph type="body" idx="1"/>
          </p:nvPr>
        </p:nvSpPr>
        <p:spPr>
          <a:xfrm>
            <a:off x="311700" y="1517225"/>
            <a:ext cx="5733000" cy="9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Easy for web developers to create a website that uses the service</a:t>
            </a:r>
            <a:r>
              <a:rPr lang="en" sz="1200">
                <a:solidFill>
                  <a:schemeClr val="lt1"/>
                </a:solidFill>
              </a:rPr>
              <a:t> 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51" name="Google Shape;151;g654947817c_0_34"/>
          <p:cNvSpPr txBox="1">
            <a:spLocks noGrp="1"/>
          </p:cNvSpPr>
          <p:nvPr>
            <p:ph type="body" idx="1"/>
          </p:nvPr>
        </p:nvSpPr>
        <p:spPr>
          <a:xfrm>
            <a:off x="388775" y="3213713"/>
            <a:ext cx="8520600" cy="8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Easy for software developers to use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No installation, no beefy hardware requirements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Accessible from all environments (Windows, Mac, Linux) and most languages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Easy for Cytoscape App developers to use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/>
              <a:t>Community Detection Suite</a:t>
            </a:r>
            <a:endParaRPr sz="3000"/>
          </a:p>
        </p:txBody>
      </p:sp>
      <p:pic>
        <p:nvPicPr>
          <p:cNvPr id="157" name="Google Shape;15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6875" y="1806100"/>
            <a:ext cx="553373" cy="63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"/>
          <p:cNvSpPr/>
          <p:nvPr/>
        </p:nvSpPr>
        <p:spPr>
          <a:xfrm>
            <a:off x="3453250" y="1352175"/>
            <a:ext cx="2008500" cy="1352100"/>
          </a:xfrm>
          <a:prstGeom prst="rect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CD Services</a:t>
            </a: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7191400" y="1409500"/>
            <a:ext cx="1562100" cy="636900"/>
          </a:xfrm>
          <a:prstGeom prst="rect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Term Mapping Services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699" y="3772875"/>
            <a:ext cx="2187775" cy="572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" name="Google Shape;161;p3"/>
          <p:cNvCxnSpPr/>
          <p:nvPr/>
        </p:nvCxnSpPr>
        <p:spPr>
          <a:xfrm rot="10800000" flipH="1">
            <a:off x="1703050" y="1533650"/>
            <a:ext cx="1697100" cy="18600"/>
          </a:xfrm>
          <a:prstGeom prst="straightConnector1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2" name="Google Shape;162;p3"/>
          <p:cNvCxnSpPr/>
          <p:nvPr/>
        </p:nvCxnSpPr>
        <p:spPr>
          <a:xfrm flipH="1">
            <a:off x="1670350" y="1628600"/>
            <a:ext cx="1678200" cy="24000"/>
          </a:xfrm>
          <a:prstGeom prst="straightConnector1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3" name="Google Shape;163;p3"/>
          <p:cNvCxnSpPr/>
          <p:nvPr/>
        </p:nvCxnSpPr>
        <p:spPr>
          <a:xfrm rot="10800000" flipH="1">
            <a:off x="1734325" y="2406000"/>
            <a:ext cx="1671900" cy="21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4" name="Google Shape;164;p3"/>
          <p:cNvCxnSpPr>
            <a:stCxn id="158" idx="3"/>
            <a:endCxn id="165" idx="1"/>
          </p:cNvCxnSpPr>
          <p:nvPr/>
        </p:nvCxnSpPr>
        <p:spPr>
          <a:xfrm>
            <a:off x="5461750" y="2028225"/>
            <a:ext cx="1547100" cy="606000"/>
          </a:xfrm>
          <a:prstGeom prst="straightConnector1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6" name="Google Shape;166;p3"/>
          <p:cNvCxnSpPr/>
          <p:nvPr/>
        </p:nvCxnSpPr>
        <p:spPr>
          <a:xfrm rot="10800000">
            <a:off x="1711150" y="2511900"/>
            <a:ext cx="17217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7" name="Google Shape;167;p3"/>
          <p:cNvCxnSpPr>
            <a:stCxn id="168" idx="0"/>
            <a:endCxn id="158" idx="3"/>
          </p:cNvCxnSpPr>
          <p:nvPr/>
        </p:nvCxnSpPr>
        <p:spPr>
          <a:xfrm rot="10800000" flipH="1">
            <a:off x="4697375" y="2028275"/>
            <a:ext cx="764400" cy="1362000"/>
          </a:xfrm>
          <a:prstGeom prst="straightConnector1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69" name="Google Shape;16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21125" y="3316925"/>
            <a:ext cx="1668600" cy="95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0" name="Google Shape;170;p3"/>
          <p:cNvCxnSpPr/>
          <p:nvPr/>
        </p:nvCxnSpPr>
        <p:spPr>
          <a:xfrm rot="10800000" flipH="1">
            <a:off x="5475075" y="1651625"/>
            <a:ext cx="1700100" cy="10800"/>
          </a:xfrm>
          <a:prstGeom prst="straightConnector1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1" name="Google Shape;171;p3"/>
          <p:cNvCxnSpPr/>
          <p:nvPr/>
        </p:nvCxnSpPr>
        <p:spPr>
          <a:xfrm rot="10800000">
            <a:off x="5460225" y="1759825"/>
            <a:ext cx="1729800" cy="0"/>
          </a:xfrm>
          <a:prstGeom prst="straightConnector1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2" name="Google Shape;172;p3"/>
          <p:cNvCxnSpPr/>
          <p:nvPr/>
        </p:nvCxnSpPr>
        <p:spPr>
          <a:xfrm flipH="1">
            <a:off x="928900" y="2840438"/>
            <a:ext cx="10500" cy="913800"/>
          </a:xfrm>
          <a:prstGeom prst="straightConnector1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3" name="Google Shape;173;p3"/>
          <p:cNvCxnSpPr/>
          <p:nvPr/>
        </p:nvCxnSpPr>
        <p:spPr>
          <a:xfrm rot="10800000">
            <a:off x="931000" y="2850938"/>
            <a:ext cx="6300" cy="892800"/>
          </a:xfrm>
          <a:prstGeom prst="straightConnector1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68" name="Google Shape;168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63075" y="3390275"/>
            <a:ext cx="1668600" cy="9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08700" y="2156675"/>
            <a:ext cx="1668600" cy="95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4" name="Google Shape;174;p3"/>
          <p:cNvCxnSpPr>
            <a:stCxn id="169" idx="0"/>
            <a:endCxn id="158" idx="3"/>
          </p:cNvCxnSpPr>
          <p:nvPr/>
        </p:nvCxnSpPr>
        <p:spPr>
          <a:xfrm rot="10800000">
            <a:off x="5461825" y="2028125"/>
            <a:ext cx="1293600" cy="1288800"/>
          </a:xfrm>
          <a:prstGeom prst="straightConnector1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5" name="Google Shape;175;p3"/>
          <p:cNvCxnSpPr/>
          <p:nvPr/>
        </p:nvCxnSpPr>
        <p:spPr>
          <a:xfrm rot="10800000">
            <a:off x="5461750" y="2015462"/>
            <a:ext cx="1547100" cy="606000"/>
          </a:xfrm>
          <a:prstGeom prst="straightConnector1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6" name="Google Shape;176;p3"/>
          <p:cNvCxnSpPr/>
          <p:nvPr/>
        </p:nvCxnSpPr>
        <p:spPr>
          <a:xfrm>
            <a:off x="5482150" y="2028125"/>
            <a:ext cx="1293600" cy="1288800"/>
          </a:xfrm>
          <a:prstGeom prst="straightConnector1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7" name="Google Shape;177;p3"/>
          <p:cNvCxnSpPr/>
          <p:nvPr/>
        </p:nvCxnSpPr>
        <p:spPr>
          <a:xfrm flipH="1">
            <a:off x="4679475" y="2067800"/>
            <a:ext cx="764400" cy="1362000"/>
          </a:xfrm>
          <a:prstGeom prst="straightConnector1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8" name="Google Shape;178;p3"/>
          <p:cNvSpPr/>
          <p:nvPr/>
        </p:nvSpPr>
        <p:spPr>
          <a:xfrm>
            <a:off x="7644900" y="3128650"/>
            <a:ext cx="1059000" cy="435600"/>
          </a:xfrm>
          <a:prstGeom prst="rect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CliXo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"/>
          <p:cNvSpPr/>
          <p:nvPr/>
        </p:nvSpPr>
        <p:spPr>
          <a:xfrm>
            <a:off x="6050925" y="4419025"/>
            <a:ext cx="1241400" cy="435600"/>
          </a:xfrm>
          <a:prstGeom prst="rect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Infomap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"/>
          <p:cNvSpPr/>
          <p:nvPr/>
        </p:nvSpPr>
        <p:spPr>
          <a:xfrm>
            <a:off x="3968525" y="4418925"/>
            <a:ext cx="1241400" cy="435600"/>
          </a:xfrm>
          <a:prstGeom prst="rect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Louvain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"/>
          <p:cNvSpPr txBox="1"/>
          <p:nvPr/>
        </p:nvSpPr>
        <p:spPr>
          <a:xfrm>
            <a:off x="1690750" y="2013711"/>
            <a:ext cx="1762500" cy="3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Gene List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"/>
          <p:cNvSpPr txBox="1"/>
          <p:nvPr/>
        </p:nvSpPr>
        <p:spPr>
          <a:xfrm>
            <a:off x="4697375" y="2902613"/>
            <a:ext cx="1762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Adjacency list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"/>
          <p:cNvSpPr txBox="1"/>
          <p:nvPr/>
        </p:nvSpPr>
        <p:spPr>
          <a:xfrm>
            <a:off x="1670350" y="1142563"/>
            <a:ext cx="1762500" cy="3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Network Edge List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"/>
          <p:cNvSpPr txBox="1"/>
          <p:nvPr/>
        </p:nvSpPr>
        <p:spPr>
          <a:xfrm>
            <a:off x="1690750" y="2459800"/>
            <a:ext cx="1762500" cy="3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 Result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"/>
          <p:cNvSpPr txBox="1"/>
          <p:nvPr/>
        </p:nvSpPr>
        <p:spPr>
          <a:xfrm>
            <a:off x="1690750" y="1547025"/>
            <a:ext cx="17625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Hierarchy Edge List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"/>
          <p:cNvSpPr txBox="1"/>
          <p:nvPr/>
        </p:nvSpPr>
        <p:spPr>
          <a:xfrm>
            <a:off x="992550" y="2994325"/>
            <a:ext cx="1923900" cy="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Interaction/Hierarchy Network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"/>
          <p:cNvSpPr txBox="1"/>
          <p:nvPr/>
        </p:nvSpPr>
        <p:spPr>
          <a:xfrm>
            <a:off x="5443875" y="1250699"/>
            <a:ext cx="1762500" cy="3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Gene List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"/>
          <p:cNvSpPr txBox="1"/>
          <p:nvPr/>
        </p:nvSpPr>
        <p:spPr>
          <a:xfrm>
            <a:off x="5443875" y="1751301"/>
            <a:ext cx="176250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 Result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"/>
          <p:cNvSpPr txBox="1"/>
          <p:nvPr/>
        </p:nvSpPr>
        <p:spPr>
          <a:xfrm>
            <a:off x="266350" y="1253325"/>
            <a:ext cx="1375500" cy="1505400"/>
          </a:xfrm>
          <a:prstGeom prst="rect">
            <a:avLst/>
          </a:prstGeom>
          <a:noFill/>
          <a:ln w="381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CD App</a:t>
            </a: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712</Words>
  <Application>Microsoft Office PowerPoint</Application>
  <PresentationFormat>On-screen Show (16:9)</PresentationFormat>
  <Paragraphs>106</Paragraphs>
  <Slides>33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Roboto</vt:lpstr>
      <vt:lpstr>Simple Dark</vt:lpstr>
      <vt:lpstr>Simple Light</vt:lpstr>
      <vt:lpstr>Community Detection Service on Cytoscape</vt:lpstr>
      <vt:lpstr>Motivation</vt:lpstr>
      <vt:lpstr>The solution        +</vt:lpstr>
      <vt:lpstr>What is Docker?</vt:lpstr>
      <vt:lpstr>What is a Container?</vt:lpstr>
      <vt:lpstr>What does all that mean?</vt:lpstr>
      <vt:lpstr>What is a REST Service?</vt:lpstr>
      <vt:lpstr>Why a REST Service?</vt:lpstr>
      <vt:lpstr>Community Detection Suite</vt:lpstr>
      <vt:lpstr>Community Detection Services</vt:lpstr>
      <vt:lpstr>Community Detection Services </vt:lpstr>
      <vt:lpstr>Community Detection Services </vt:lpstr>
      <vt:lpstr>Community Mapping</vt:lpstr>
      <vt:lpstr>Community Detection App for Cytoscape</vt:lpstr>
      <vt:lpstr>Community Detection App for Cytoscape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Work</vt:lpstr>
      <vt:lpstr>Feedback!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Detection Service on Cytoscape</dc:title>
  <cp:lastModifiedBy>Akshat Singhal</cp:lastModifiedBy>
  <cp:revision>3</cp:revision>
  <dcterms:modified xsi:type="dcterms:W3CDTF">2019-10-23T19:56:30Z</dcterms:modified>
</cp:coreProperties>
</file>